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60" r:id="rId3"/>
    <p:sldId id="261" r:id="rId4"/>
    <p:sldId id="262" r:id="rId5"/>
    <p:sldId id="271" r:id="rId6"/>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82" autoAdjust="0"/>
    <p:restoredTop sz="84908" autoAdjust="0"/>
  </p:normalViewPr>
  <p:slideViewPr>
    <p:cSldViewPr>
      <p:cViewPr>
        <p:scale>
          <a:sx n="71" d="100"/>
          <a:sy n="71" d="100"/>
        </p:scale>
        <p:origin x="-1411" y="58"/>
      </p:cViewPr>
      <p:guideLst>
        <p:guide orient="horz" pos="2160"/>
        <p:guide pos="2880"/>
      </p:guideLst>
    </p:cSldViewPr>
  </p:slideViewPr>
  <p:notesTextViewPr>
    <p:cViewPr>
      <p:scale>
        <a:sx n="1" d="1"/>
        <a:sy n="1" d="1"/>
      </p:scale>
      <p:origin x="0" y="43"/>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60B452-6033-4F03-B16E-83E19C134BF3}" type="datetimeFigureOut">
              <a:rPr lang="en-AU" smtClean="0"/>
              <a:t>24/10/2016</a:t>
            </a:fld>
            <a:endParaRPr lang="en-AU"/>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849102-A3DE-4B6E-8664-42BEF3AE0A44}" type="slidenum">
              <a:rPr lang="en-AU" smtClean="0"/>
              <a:t>‹#›</a:t>
            </a:fld>
            <a:endParaRPr lang="en-AU"/>
          </a:p>
        </p:txBody>
      </p:sp>
    </p:spTree>
    <p:extLst>
      <p:ext uri="{BB962C8B-B14F-4D97-AF65-F5344CB8AC3E}">
        <p14:creationId xmlns:p14="http://schemas.microsoft.com/office/powerpoint/2010/main" val="1897081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GRACE: A Beautiful and Divine Exchange</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Exo 24: 12 – Come </a:t>
            </a:r>
            <a:r>
              <a:rPr lang="en-AU" sz="1200" b="1" kern="1200" dirty="0">
                <a:solidFill>
                  <a:schemeClr val="tx1"/>
                </a:solidFill>
                <a:effectLst/>
                <a:latin typeface="+mn-lt"/>
                <a:ea typeface="+mn-ea"/>
                <a:cs typeface="+mn-cs"/>
              </a:rPr>
              <a:t>up</a:t>
            </a:r>
            <a:r>
              <a:rPr lang="en-AU" sz="1200" kern="1200" dirty="0">
                <a:solidFill>
                  <a:schemeClr val="tx1"/>
                </a:solidFill>
                <a:effectLst/>
                <a:latin typeface="+mn-lt"/>
                <a:ea typeface="+mn-ea"/>
                <a:cs typeface="+mn-cs"/>
              </a:rPr>
              <a:t> and </a:t>
            </a:r>
            <a:r>
              <a:rPr lang="en-AU" sz="1200" b="1" kern="1200" dirty="0">
                <a:solidFill>
                  <a:schemeClr val="tx1"/>
                </a:solidFill>
                <a:effectLst/>
                <a:latin typeface="+mn-lt"/>
                <a:ea typeface="+mn-ea"/>
                <a:cs typeface="+mn-cs"/>
              </a:rPr>
              <a:t>meet me there. </a:t>
            </a:r>
            <a:endParaRPr lang="en-AU" sz="1200" kern="1200" dirty="0">
              <a:solidFill>
                <a:schemeClr val="tx1"/>
              </a:solidFill>
              <a:effectLst/>
              <a:latin typeface="+mn-lt"/>
              <a:ea typeface="+mn-ea"/>
              <a:cs typeface="+mn-cs"/>
            </a:endParaRPr>
          </a:p>
          <a:p>
            <a:endParaRPr lang="en-AU" sz="1200" b="1"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Introduction</a:t>
            </a:r>
            <a:br>
              <a:rPr lang="en-AU" sz="1200" b="1" kern="1200" dirty="0">
                <a:solidFill>
                  <a:schemeClr val="tx1"/>
                </a:solidFill>
                <a:effectLst/>
                <a:latin typeface="+mn-lt"/>
                <a:ea typeface="+mn-ea"/>
                <a:cs typeface="+mn-cs"/>
              </a:rPr>
            </a:br>
            <a:r>
              <a:rPr lang="en-AU" sz="1200" kern="1200" dirty="0">
                <a:solidFill>
                  <a:schemeClr val="tx1"/>
                </a:solidFill>
                <a:effectLst/>
                <a:latin typeface="+mn-lt"/>
                <a:ea typeface="+mn-ea"/>
                <a:cs typeface="+mn-cs"/>
              </a:rPr>
              <a:t>In the past few weeks, there have been quite significant themes. We listened to a message on being crucified with Christ – it’s no longer I who lives but Christ who </a:t>
            </a:r>
            <a:r>
              <a:rPr lang="en-AU" sz="1200" b="1" kern="1200" dirty="0">
                <a:solidFill>
                  <a:schemeClr val="tx1"/>
                </a:solidFill>
                <a:effectLst/>
                <a:latin typeface="+mn-lt"/>
                <a:ea typeface="+mn-ea"/>
                <a:cs typeface="+mn-cs"/>
              </a:rPr>
              <a:t>now lives</a:t>
            </a:r>
            <a:r>
              <a:rPr lang="en-AU" sz="1200" kern="1200" dirty="0">
                <a:solidFill>
                  <a:schemeClr val="tx1"/>
                </a:solidFill>
                <a:effectLst/>
                <a:latin typeface="+mn-lt"/>
                <a:ea typeface="+mn-ea"/>
                <a:cs typeface="+mn-cs"/>
              </a:rPr>
              <a:t> inside of me. And because </a:t>
            </a:r>
            <a:r>
              <a:rPr lang="en-AU" sz="1200" b="1" kern="1200" dirty="0">
                <a:solidFill>
                  <a:schemeClr val="tx1"/>
                </a:solidFill>
                <a:effectLst/>
                <a:latin typeface="+mn-lt"/>
                <a:ea typeface="+mn-ea"/>
                <a:cs typeface="+mn-cs"/>
              </a:rPr>
              <a:t>I am thoroughly dead to myself</a:t>
            </a:r>
            <a:r>
              <a:rPr lang="en-AU" sz="1200" kern="1200" dirty="0">
                <a:solidFill>
                  <a:schemeClr val="tx1"/>
                </a:solidFill>
                <a:effectLst/>
                <a:latin typeface="+mn-lt"/>
                <a:ea typeface="+mn-ea"/>
                <a:cs typeface="+mn-cs"/>
              </a:rPr>
              <a:t> -to my passions, my old self, to the world, the life of Christ radiates through me. That's like what we learned in Life Group this week covering the scriptures on the four point prayer – we present ourselves to God first. When we lift up our hands a living sacrifice (as the morning and the evening sacrifice), it is an act of surrender. Only when we do this can we experience the next part which is spirit of wisdom and revelation and the eyes of understanding being opened. Christ is then formed in us as we repeatedly apply this pattern. We heard a message on how true Sons of God are led by the Spirit and when we tune our frequency to the frequency of God, we can be effective. Last week we heard a message on encountering God. What excuses do we have? Jesus has offered us to drink from the fountain of living water. </a:t>
            </a:r>
          </a:p>
          <a:p>
            <a:r>
              <a:rPr lang="en-AU" sz="1200" kern="1200" dirty="0">
                <a:solidFill>
                  <a:schemeClr val="tx1"/>
                </a:solidFill>
                <a:effectLst/>
                <a:latin typeface="+mn-lt"/>
                <a:ea typeface="+mn-ea"/>
                <a:cs typeface="+mn-cs"/>
              </a:rPr>
              <a:t>So this morning, I would like to invite you to come and encounter God with me. Exo 24:12 God said to Moses </a:t>
            </a:r>
            <a:r>
              <a:rPr lang="en-AU" sz="1200" b="1" kern="1200" dirty="0">
                <a:solidFill>
                  <a:schemeClr val="tx1"/>
                </a:solidFill>
                <a:effectLst/>
                <a:latin typeface="+mn-lt"/>
                <a:ea typeface="+mn-ea"/>
                <a:cs typeface="+mn-cs"/>
              </a:rPr>
              <a:t>Come up to Me on the mountain and be there. </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There are a lot of places that we might rather be – the beach, in bed, </a:t>
            </a:r>
            <a:r>
              <a:rPr lang="en-AU" sz="1200" kern="1200" dirty="0" smtClean="0">
                <a:solidFill>
                  <a:schemeClr val="tx1"/>
                </a:solidFill>
                <a:effectLst/>
                <a:latin typeface="+mn-lt"/>
                <a:ea typeface="+mn-ea"/>
                <a:cs typeface="+mn-cs"/>
              </a:rPr>
              <a:t>having</a:t>
            </a:r>
            <a:r>
              <a:rPr lang="en-AU" sz="1200" kern="1200" baseline="0" dirty="0" smtClean="0">
                <a:solidFill>
                  <a:schemeClr val="tx1"/>
                </a:solidFill>
                <a:effectLst/>
                <a:latin typeface="+mn-lt"/>
                <a:ea typeface="+mn-ea"/>
                <a:cs typeface="+mn-cs"/>
              </a:rPr>
              <a:t> breakfast somewhere</a:t>
            </a:r>
            <a:r>
              <a:rPr lang="en-AU" sz="1200" kern="1200" dirty="0" smtClean="0">
                <a:solidFill>
                  <a:schemeClr val="tx1"/>
                </a:solidFill>
                <a:effectLst/>
                <a:latin typeface="+mn-lt"/>
                <a:ea typeface="+mn-ea"/>
                <a:cs typeface="+mn-cs"/>
              </a:rPr>
              <a:t>. </a:t>
            </a:r>
            <a:r>
              <a:rPr lang="en-AU" sz="1200" kern="1200" dirty="0">
                <a:solidFill>
                  <a:schemeClr val="tx1"/>
                </a:solidFill>
                <a:effectLst/>
                <a:latin typeface="+mn-lt"/>
                <a:ea typeface="+mn-ea"/>
                <a:cs typeface="+mn-cs"/>
              </a:rPr>
              <a:t>But God wants us to come </a:t>
            </a:r>
            <a:r>
              <a:rPr lang="en-AU" sz="1200" b="1" kern="1200" dirty="0">
                <a:solidFill>
                  <a:schemeClr val="tx1"/>
                </a:solidFill>
                <a:effectLst/>
                <a:latin typeface="+mn-lt"/>
                <a:ea typeface="+mn-ea"/>
                <a:cs typeface="+mn-cs"/>
              </a:rPr>
              <a:t>up to Him</a:t>
            </a:r>
            <a:r>
              <a:rPr lang="en-AU" sz="1200" kern="1200" dirty="0">
                <a:solidFill>
                  <a:schemeClr val="tx1"/>
                </a:solidFill>
                <a:effectLst/>
                <a:latin typeface="+mn-lt"/>
                <a:ea typeface="+mn-ea"/>
                <a:cs typeface="+mn-cs"/>
              </a:rPr>
              <a:t> and to </a:t>
            </a:r>
            <a:r>
              <a:rPr lang="en-AU" sz="1200" b="1" kern="1200" dirty="0">
                <a:solidFill>
                  <a:schemeClr val="tx1"/>
                </a:solidFill>
                <a:effectLst/>
                <a:latin typeface="+mn-lt"/>
                <a:ea typeface="+mn-ea"/>
                <a:cs typeface="+mn-cs"/>
              </a:rPr>
              <a:t>be there</a:t>
            </a:r>
            <a:r>
              <a:rPr lang="en-AU" sz="1200" kern="1200" dirty="0">
                <a:solidFill>
                  <a:schemeClr val="tx1"/>
                </a:solidFill>
                <a:effectLst/>
                <a:latin typeface="+mn-lt"/>
                <a:ea typeface="+mn-ea"/>
                <a:cs typeface="+mn-cs"/>
              </a:rPr>
              <a:t>. What does this mean? It means to not just be physically here but mentally, emotionally and spiritually here. Are you here? </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This </a:t>
            </a:r>
            <a:r>
              <a:rPr lang="en-AU" sz="1200" kern="1200" dirty="0">
                <a:solidFill>
                  <a:schemeClr val="tx1"/>
                </a:solidFill>
                <a:effectLst/>
                <a:latin typeface="+mn-lt"/>
                <a:ea typeface="+mn-ea"/>
                <a:cs typeface="+mn-cs"/>
              </a:rPr>
              <a:t>morning, I would like to share on </a:t>
            </a:r>
            <a:r>
              <a:rPr lang="en-AU" sz="1200" kern="1200" dirty="0" smtClean="0">
                <a:solidFill>
                  <a:schemeClr val="tx1"/>
                </a:solidFill>
                <a:effectLst/>
                <a:latin typeface="+mn-lt"/>
                <a:ea typeface="+mn-ea"/>
                <a:cs typeface="+mn-cs"/>
              </a:rPr>
              <a:t>GRACE,</a:t>
            </a:r>
            <a:r>
              <a:rPr lang="en-AU" sz="1200" kern="1200" baseline="0" dirty="0" smtClean="0">
                <a:solidFill>
                  <a:schemeClr val="tx1"/>
                </a:solidFill>
                <a:effectLst/>
                <a:latin typeface="+mn-lt"/>
                <a:ea typeface="+mn-ea"/>
                <a:cs typeface="+mn-cs"/>
              </a:rPr>
              <a:t> a Beautiful and Divine exchange that happens when we come up to the mountain of God and transact with Him. </a:t>
            </a:r>
            <a:r>
              <a:rPr lang="en-AU" sz="1200" kern="1200" dirty="0" smtClean="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B849102-A3DE-4B6E-8664-42BEF3AE0A44}" type="slidenum">
              <a:rPr lang="en-AU" smtClean="0"/>
              <a:t>1</a:t>
            </a:fld>
            <a:endParaRPr lang="en-AU"/>
          </a:p>
        </p:txBody>
      </p:sp>
    </p:spTree>
    <p:extLst>
      <p:ext uri="{BB962C8B-B14F-4D97-AF65-F5344CB8AC3E}">
        <p14:creationId xmlns:p14="http://schemas.microsoft.com/office/powerpoint/2010/main" val="312800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We like to appear like we have everything together. I do. I hate looking and feeling dumb. </a:t>
            </a:r>
            <a:r>
              <a:rPr lang="en-AU" sz="1200" kern="1200" dirty="0" smtClean="0">
                <a:solidFill>
                  <a:schemeClr val="tx1"/>
                </a:solidFill>
                <a:effectLst/>
                <a:latin typeface="+mn-lt"/>
                <a:ea typeface="+mn-ea"/>
                <a:cs typeface="+mn-cs"/>
              </a:rPr>
              <a:t>I</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hate </a:t>
            </a:r>
            <a:r>
              <a:rPr lang="en-AU" sz="1200" kern="1200" dirty="0">
                <a:solidFill>
                  <a:schemeClr val="tx1"/>
                </a:solidFill>
                <a:effectLst/>
                <a:latin typeface="+mn-lt"/>
                <a:ea typeface="+mn-ea"/>
                <a:cs typeface="+mn-cs"/>
              </a:rPr>
              <a:t>having to rely on other people when I can do things myself. </a:t>
            </a:r>
          </a:p>
          <a:p>
            <a:r>
              <a:rPr lang="en-AU" sz="1200" kern="1200" dirty="0" smtClean="0">
                <a:solidFill>
                  <a:schemeClr val="tx1"/>
                </a:solidFill>
                <a:effectLst/>
                <a:latin typeface="+mn-lt"/>
                <a:ea typeface="+mn-ea"/>
                <a:cs typeface="+mn-cs"/>
              </a:rPr>
              <a:t>And </a:t>
            </a:r>
            <a:r>
              <a:rPr lang="en-AU" sz="1200" kern="1200" dirty="0">
                <a:solidFill>
                  <a:schemeClr val="tx1"/>
                </a:solidFill>
                <a:effectLst/>
                <a:latin typeface="+mn-lt"/>
                <a:ea typeface="+mn-ea"/>
                <a:cs typeface="+mn-cs"/>
              </a:rPr>
              <a:t>sometimes, we do that to God. God – I'll come to You and serve You when I have everything together. When my life is sorted and I've finished uni. Or when I've just finished this thing, this project, or when the kids have grown up. And we make excuses. </a:t>
            </a:r>
            <a:endParaRPr lang="en-AU" sz="1200" kern="1200" dirty="0" smtClean="0">
              <a:solidFill>
                <a:schemeClr val="tx1"/>
              </a:solidFill>
              <a:effectLst/>
              <a:latin typeface="+mn-lt"/>
              <a:ea typeface="+mn-ea"/>
              <a:cs typeface="+mn-cs"/>
            </a:endParaRP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Last </a:t>
            </a:r>
            <a:r>
              <a:rPr lang="en-AU" sz="1200" kern="1200" dirty="0">
                <a:solidFill>
                  <a:schemeClr val="tx1"/>
                </a:solidFill>
                <a:effectLst/>
                <a:latin typeface="+mn-lt"/>
                <a:ea typeface="+mn-ea"/>
                <a:cs typeface="+mn-cs"/>
              </a:rPr>
              <a:t>week, we heard a moving preaching by Uncle Ming on encountering God. What are our excuses for serving Him? The woman at the well gave lots of excuses – she covered it behind seemingly spiritual things. We worship at this mountain. But Jesus saw right through the excuses. He looked right into her heart. And despite her flaws, her weakness, her obvious issues (she had five husbands and the sixth man she was with she wasn't married to!!!), He invited her to drink from the fountain of living water. He offered her an exchange. </a:t>
            </a:r>
          </a:p>
          <a:p>
            <a:r>
              <a:rPr lang="en-AU" sz="1200" b="1" kern="1200" dirty="0">
                <a:solidFill>
                  <a:schemeClr val="tx1"/>
                </a:solidFill>
                <a:effectLst/>
                <a:latin typeface="+mn-lt"/>
                <a:ea typeface="+mn-ea"/>
                <a:cs typeface="+mn-cs"/>
              </a:rPr>
              <a:t>My strength is made perfect in your weakness. </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See none of us like that. Can we really trust God? No back up plans? No "safety net". No insurance. What’s our excuse this morning? Jesus wants to take us just as we are and use as where we are. He's not expecting perfection first up. But He does expect surrender. </a:t>
            </a:r>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2</a:t>
            </a:fld>
            <a:endParaRPr lang="en-AU"/>
          </a:p>
        </p:txBody>
      </p:sp>
    </p:spTree>
    <p:extLst>
      <p:ext uri="{BB962C8B-B14F-4D97-AF65-F5344CB8AC3E}">
        <p14:creationId xmlns:p14="http://schemas.microsoft.com/office/powerpoint/2010/main" val="2842079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These are</a:t>
            </a:r>
            <a:r>
              <a:rPr lang="en-AU" baseline="0" dirty="0" smtClean="0"/>
              <a:t> definitions of Grace that we have all heard before. I would like to propose these definitions collectively sum up Grace. It is unmerited favour: great riches at Christ’s expense. But once we have received this grace unto salvation, it becomes the desire and the power to do God’s will. </a:t>
            </a:r>
          </a:p>
          <a:p>
            <a:endParaRPr lang="en-AU" baseline="0" dirty="0" smtClean="0"/>
          </a:p>
          <a:p>
            <a:r>
              <a:rPr lang="en-AU" baseline="0" dirty="0" smtClean="0"/>
              <a:t>In John 1, it says that we </a:t>
            </a:r>
            <a:r>
              <a:rPr lang="en-AU" b="1" baseline="0" dirty="0" smtClean="0"/>
              <a:t>have all received</a:t>
            </a:r>
            <a:r>
              <a:rPr lang="en-AU" b="0" baseline="0" dirty="0" smtClean="0"/>
              <a:t> grace upon grace. Not just some grace. But grace upon grace upon grace upon grace. Heaped upon us. God’s favour heaped upon us. </a:t>
            </a:r>
            <a:r>
              <a:rPr lang="en-AU" b="1" baseline="0" dirty="0" smtClean="0"/>
              <a:t>His </a:t>
            </a:r>
            <a:r>
              <a:rPr lang="en-AU" b="0" baseline="0" dirty="0" smtClean="0"/>
              <a:t>desire and </a:t>
            </a:r>
            <a:r>
              <a:rPr lang="en-AU" b="1" baseline="0" dirty="0" smtClean="0"/>
              <a:t>His</a:t>
            </a:r>
            <a:r>
              <a:rPr lang="en-AU" b="0" baseline="0" dirty="0" smtClean="0"/>
              <a:t> power to do </a:t>
            </a:r>
            <a:r>
              <a:rPr lang="en-AU" b="1" baseline="0" dirty="0" smtClean="0"/>
              <a:t>His </a:t>
            </a:r>
            <a:r>
              <a:rPr lang="en-AU" b="0" baseline="0" dirty="0" smtClean="0"/>
              <a:t>will. What an amazing statement. Out of his superabundance. Out of the fullness of God. Out of His sufficiency, we have all that we need to meet our insufficiency. We have all that need to overcome our daily struggles and challenges and issues. </a:t>
            </a:r>
            <a:endParaRPr lang="en-AU" baseline="0" dirty="0" smtClean="0"/>
          </a:p>
        </p:txBody>
      </p:sp>
      <p:sp>
        <p:nvSpPr>
          <p:cNvPr id="4" name="Slide Number Placeholder 3"/>
          <p:cNvSpPr>
            <a:spLocks noGrp="1"/>
          </p:cNvSpPr>
          <p:nvPr>
            <p:ph type="sldNum" sz="quarter" idx="10"/>
          </p:nvPr>
        </p:nvSpPr>
        <p:spPr/>
        <p:txBody>
          <a:bodyPr/>
          <a:lstStyle/>
          <a:p>
            <a:fld id="{3B849102-A3DE-4B6E-8664-42BEF3AE0A44}" type="slidenum">
              <a:rPr lang="en-AU" smtClean="0"/>
              <a:t>3</a:t>
            </a:fld>
            <a:endParaRPr lang="en-AU"/>
          </a:p>
        </p:txBody>
      </p:sp>
    </p:spTree>
    <p:extLst>
      <p:ext uri="{BB962C8B-B14F-4D97-AF65-F5344CB8AC3E}">
        <p14:creationId xmlns:p14="http://schemas.microsoft.com/office/powerpoint/2010/main" val="3774210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We</a:t>
            </a:r>
            <a:r>
              <a:rPr lang="en-AU" baseline="0" dirty="0" smtClean="0"/>
              <a:t> are going to see in scripture that grace is given to us for three things: for salvation (our salvation experience is a work of God’s grace) but it doesn’t stop there. As we progress in our Christian life, God’s grace is dispensed for us to complete our assignment and it is released on us for reigning with Him through righteousness. </a:t>
            </a:r>
          </a:p>
          <a:p>
            <a:endParaRPr lang="en-AU" baseline="0" dirty="0" smtClean="0"/>
          </a:p>
          <a:p>
            <a:r>
              <a:rPr lang="en-AU" baseline="0" dirty="0" smtClean="0"/>
              <a:t>Let’s read the scriptures that tell us about these three things about why Grace is given. </a:t>
            </a:r>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4</a:t>
            </a:fld>
            <a:endParaRPr lang="en-AU"/>
          </a:p>
        </p:txBody>
      </p:sp>
    </p:spTree>
    <p:extLst>
      <p:ext uri="{BB962C8B-B14F-4D97-AF65-F5344CB8AC3E}">
        <p14:creationId xmlns:p14="http://schemas.microsoft.com/office/powerpoint/2010/main" val="1278715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Conclusion:</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This morning, God wants us to transact with Him on the mountain. We trade our weakness for His Grace. His strength is made perfect when we are weakest. It requires surrender. It requires truth in the inwards parts. It requires sacrifice. It requires us to lay aside pride</a:t>
            </a:r>
            <a:r>
              <a:rPr lang="en-AU" sz="1200" kern="1200" dirty="0" smtClean="0">
                <a:solidFill>
                  <a:schemeClr val="tx1"/>
                </a:solidFill>
                <a:effectLst/>
                <a:latin typeface="+mn-lt"/>
                <a:ea typeface="+mn-ea"/>
                <a:cs typeface="+mn-cs"/>
              </a:rPr>
              <a:t>.</a:t>
            </a:r>
            <a:r>
              <a:rPr lang="en-AU" sz="1200" kern="1200" baseline="0" dirty="0" smtClean="0">
                <a:solidFill>
                  <a:schemeClr val="tx1"/>
                </a:solidFill>
                <a:effectLst/>
                <a:latin typeface="+mn-lt"/>
                <a:ea typeface="+mn-ea"/>
                <a:cs typeface="+mn-cs"/>
              </a:rPr>
              <a:t> </a:t>
            </a:r>
            <a:r>
              <a:rPr lang="en-AU" sz="1200" kern="1200" baseline="0" smtClean="0">
                <a:solidFill>
                  <a:schemeClr val="tx1"/>
                </a:solidFill>
                <a:effectLst/>
                <a:latin typeface="+mn-lt"/>
                <a:ea typeface="+mn-ea"/>
                <a:cs typeface="+mn-cs"/>
              </a:rPr>
              <a:t>And come to Him. </a:t>
            </a: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It's no longer I that live, But Christ that lives inside of Me. His strength is made perfect in our weakness. </a:t>
            </a:r>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5</a:t>
            </a:fld>
            <a:endParaRPr lang="en-AU"/>
          </a:p>
        </p:txBody>
      </p:sp>
    </p:spTree>
    <p:extLst>
      <p:ext uri="{BB962C8B-B14F-4D97-AF65-F5344CB8AC3E}">
        <p14:creationId xmlns:p14="http://schemas.microsoft.com/office/powerpoint/2010/main" val="29081045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a:xfrm>
            <a:off x="18056" y="188640"/>
            <a:ext cx="2519362" cy="329008"/>
          </a:xfrm>
        </p:spPr>
        <p:txBody>
          <a:bodyPr/>
          <a:lstStyle/>
          <a:p>
            <a:r>
              <a:rPr lang="en-US" sz="1100" b="0" dirty="0">
                <a:solidFill>
                  <a:schemeClr val="bg1"/>
                </a:solidFill>
              </a:rPr>
              <a:t>23 Oct 2016</a:t>
            </a:r>
          </a:p>
        </p:txBody>
      </p:sp>
      <p:pic>
        <p:nvPicPr>
          <p:cNvPr id="1028" name="Picture 4" descr="Image result for mountain gl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1" y="620688"/>
            <a:ext cx="9145742" cy="626469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742" y="4293096"/>
            <a:ext cx="9144000" cy="2290987"/>
          </a:xfrm>
          <a:solidFill>
            <a:schemeClr val="bg1">
              <a:alpha val="48000"/>
            </a:schemeClr>
          </a:solidFill>
        </p:spPr>
        <p:txBody>
          <a:bodyPr/>
          <a:lstStyle/>
          <a:p>
            <a:r>
              <a:rPr lang="en-US" sz="11500" b="0" spc="300" dirty="0">
                <a:latin typeface="Vladimir Script" panose="03050402040407070305" pitchFamily="66" charset="0"/>
              </a:rPr>
              <a:t>Grace…</a:t>
            </a:r>
            <a:br>
              <a:rPr lang="en-US" sz="11500" b="0" spc="300" dirty="0">
                <a:latin typeface="Vladimir Script" panose="03050402040407070305" pitchFamily="66" charset="0"/>
              </a:rPr>
            </a:br>
            <a:r>
              <a:rPr lang="en-US" sz="3600" b="0" spc="300" dirty="0">
                <a:latin typeface="Segoe Print" panose="02000600000000000000" pitchFamily="2" charset="0"/>
              </a:rPr>
              <a:t>A Beautiful and Divine Exchange</a:t>
            </a:r>
            <a:endParaRPr lang="en-US" sz="4400" b="0" spc="300" dirty="0">
              <a:latin typeface="Segoe Print" panose="02000600000000000000" pitchFamily="2" charset="0"/>
            </a:endParaRPr>
          </a:p>
        </p:txBody>
      </p:sp>
    </p:spTree>
    <p:extLst>
      <p:ext uri="{BB962C8B-B14F-4D97-AF65-F5344CB8AC3E}">
        <p14:creationId xmlns:p14="http://schemas.microsoft.com/office/powerpoint/2010/main" val="2361610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2 </a:t>
            </a:r>
            <a:r>
              <a:rPr lang="en-AU" dirty="0" err="1"/>
              <a:t>Cor</a:t>
            </a:r>
            <a:r>
              <a:rPr lang="en-AU" dirty="0"/>
              <a:t> 12:9</a:t>
            </a:r>
          </a:p>
        </p:txBody>
      </p:sp>
      <p:sp>
        <p:nvSpPr>
          <p:cNvPr id="3" name="Content Placeholder 2"/>
          <p:cNvSpPr>
            <a:spLocks noGrp="1"/>
          </p:cNvSpPr>
          <p:nvPr>
            <p:ph idx="1"/>
          </p:nvPr>
        </p:nvSpPr>
        <p:spPr>
          <a:xfrm>
            <a:off x="251520" y="1207293"/>
            <a:ext cx="8712968" cy="4886003"/>
          </a:xfrm>
        </p:spPr>
        <p:txBody>
          <a:bodyPr>
            <a:normAutofit/>
          </a:bodyPr>
          <a:lstStyle/>
          <a:p>
            <a:pPr marL="0" indent="0">
              <a:buNone/>
            </a:pPr>
            <a:r>
              <a:rPr lang="en-AU" sz="3000" i="1" dirty="0"/>
              <a:t>"And He said to me, “My grace is sufficient for you, for </a:t>
            </a:r>
            <a:r>
              <a:rPr lang="en-AU" sz="3000" b="1" i="1" dirty="0"/>
              <a:t>My strength is made perfect in weakness.</a:t>
            </a:r>
            <a:r>
              <a:rPr lang="en-AU" sz="3000" i="1" dirty="0"/>
              <a:t> Therefore most gladly I will rather boast in my infirmities, that the power of Christ may rest upon me. Therefore I take pleasure in infirmities, in reproaches, in needs, in persecutions, in distresses, for Christ’s sake. For </a:t>
            </a:r>
            <a:r>
              <a:rPr lang="en-AU" sz="3000" b="1" i="1" dirty="0"/>
              <a:t>when I am weak, then I am strong</a:t>
            </a:r>
            <a:r>
              <a:rPr lang="en-AU" sz="3000" i="1" dirty="0"/>
              <a:t>." </a:t>
            </a:r>
          </a:p>
        </p:txBody>
      </p:sp>
    </p:spTree>
    <p:extLst>
      <p:ext uri="{BB962C8B-B14F-4D97-AF65-F5344CB8AC3E}">
        <p14:creationId xmlns:p14="http://schemas.microsoft.com/office/powerpoint/2010/main" val="26310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Grace: </a:t>
            </a:r>
            <a:r>
              <a:rPr lang="en-AU" sz="3200" i="1" dirty="0"/>
              <a:t>A Beautiful and Divine Exchange </a:t>
            </a:r>
          </a:p>
        </p:txBody>
      </p:sp>
      <p:sp>
        <p:nvSpPr>
          <p:cNvPr id="3" name="Content Placeholder 2"/>
          <p:cNvSpPr>
            <a:spLocks noGrp="1"/>
          </p:cNvSpPr>
          <p:nvPr>
            <p:ph idx="1"/>
          </p:nvPr>
        </p:nvSpPr>
        <p:spPr>
          <a:xfrm>
            <a:off x="251520" y="1207293"/>
            <a:ext cx="8712968" cy="4886003"/>
          </a:xfrm>
        </p:spPr>
        <p:txBody>
          <a:bodyPr>
            <a:normAutofit fontScale="85000" lnSpcReduction="20000"/>
          </a:bodyPr>
          <a:lstStyle/>
          <a:p>
            <a:pPr marL="0" indent="0">
              <a:buNone/>
            </a:pPr>
            <a:r>
              <a:rPr lang="en-AU" sz="3000" b="1" i="1" dirty="0"/>
              <a:t>Definitions:</a:t>
            </a:r>
            <a:r>
              <a:rPr lang="en-AU" sz="3000" i="1" dirty="0"/>
              <a:t> </a:t>
            </a:r>
          </a:p>
          <a:p>
            <a:pPr marL="514350" indent="-514350">
              <a:buAutoNum type="alphaLcPeriod"/>
            </a:pPr>
            <a:r>
              <a:rPr lang="en-AU" sz="3000" i="1" dirty="0"/>
              <a:t>Unmerited favour</a:t>
            </a:r>
          </a:p>
          <a:p>
            <a:pPr marL="514350" indent="-514350">
              <a:buAutoNum type="alphaLcPeriod"/>
            </a:pPr>
            <a:r>
              <a:rPr lang="en-AU" sz="3000" i="1" dirty="0"/>
              <a:t>The desire and the power to do God's will</a:t>
            </a:r>
          </a:p>
          <a:p>
            <a:pPr marL="514350" indent="-514350">
              <a:buAutoNum type="alphaLcPeriod"/>
            </a:pPr>
            <a:r>
              <a:rPr lang="en-AU" sz="3000" i="1" dirty="0"/>
              <a:t>Great Riches at Christ's expense.</a:t>
            </a:r>
          </a:p>
          <a:p>
            <a:pPr marL="0" indent="0">
              <a:buNone/>
            </a:pPr>
            <a:r>
              <a:rPr lang="en-AU" sz="3000" i="1" dirty="0"/>
              <a:t>It's all of the above!</a:t>
            </a:r>
          </a:p>
          <a:p>
            <a:pPr marL="0" indent="0">
              <a:buNone/>
            </a:pPr>
            <a:r>
              <a:rPr lang="en-AU" sz="3000" i="1" dirty="0"/>
              <a:t>  </a:t>
            </a:r>
          </a:p>
          <a:p>
            <a:pPr marL="0" indent="0">
              <a:buNone/>
            </a:pPr>
            <a:r>
              <a:rPr lang="en-AU" sz="3000" i="1" dirty="0"/>
              <a:t>John 1:16 (AMP)</a:t>
            </a:r>
          </a:p>
          <a:p>
            <a:pPr marL="0" indent="0">
              <a:buNone/>
            </a:pPr>
            <a:r>
              <a:rPr lang="en-AU" sz="3000" i="1" dirty="0"/>
              <a:t>For out of His fullness [the superabundance of His grace and truth] we have </a:t>
            </a:r>
            <a:r>
              <a:rPr lang="en-AU" sz="3000" i="1" u="sng" dirty="0"/>
              <a:t>all</a:t>
            </a:r>
            <a:r>
              <a:rPr lang="en-AU" sz="3000" i="1" dirty="0"/>
              <a:t> received </a:t>
            </a:r>
          </a:p>
          <a:p>
            <a:pPr marL="0" indent="0" algn="ctr">
              <a:buNone/>
            </a:pPr>
            <a:r>
              <a:rPr lang="en-AU" sz="3300" b="1" i="1" dirty="0"/>
              <a:t>Grace upon Grace</a:t>
            </a:r>
            <a:r>
              <a:rPr lang="en-AU" sz="3000" i="1" dirty="0"/>
              <a:t> </a:t>
            </a:r>
          </a:p>
          <a:p>
            <a:pPr marL="0" indent="0">
              <a:buNone/>
            </a:pPr>
            <a:r>
              <a:rPr lang="en-AU" sz="3000" i="1" dirty="0"/>
              <a:t>[spiritual blessing upon spiritual blessing, </a:t>
            </a:r>
            <a:r>
              <a:rPr lang="en-AU" sz="3000" i="1" dirty="0" err="1"/>
              <a:t>favor</a:t>
            </a:r>
            <a:r>
              <a:rPr lang="en-AU" sz="3000" i="1" dirty="0"/>
              <a:t> upon </a:t>
            </a:r>
            <a:r>
              <a:rPr lang="en-AU" sz="3000" i="1" dirty="0" err="1"/>
              <a:t>favor</a:t>
            </a:r>
            <a:r>
              <a:rPr lang="en-AU" sz="3000" i="1" dirty="0"/>
              <a:t>, and gift heaped upon gift].</a:t>
            </a:r>
          </a:p>
        </p:txBody>
      </p:sp>
    </p:spTree>
    <p:extLst>
      <p:ext uri="{BB962C8B-B14F-4D97-AF65-F5344CB8AC3E}">
        <p14:creationId xmlns:p14="http://schemas.microsoft.com/office/powerpoint/2010/main" val="2115154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So why Grace?</a:t>
            </a:r>
            <a:endParaRPr lang="en-AU" sz="3200" i="1" dirty="0"/>
          </a:p>
        </p:txBody>
      </p:sp>
      <p:sp>
        <p:nvSpPr>
          <p:cNvPr id="3" name="Content Placeholder 2"/>
          <p:cNvSpPr>
            <a:spLocks noGrp="1"/>
          </p:cNvSpPr>
          <p:nvPr>
            <p:ph idx="1"/>
          </p:nvPr>
        </p:nvSpPr>
        <p:spPr>
          <a:xfrm>
            <a:off x="251520" y="1207293"/>
            <a:ext cx="8712968" cy="4886003"/>
          </a:xfrm>
        </p:spPr>
        <p:txBody>
          <a:bodyPr>
            <a:normAutofit/>
          </a:bodyPr>
          <a:lstStyle/>
          <a:p>
            <a:pPr marL="514350" indent="-514350">
              <a:buFont typeface="+mj-lt"/>
              <a:buAutoNum type="arabicPeriod"/>
            </a:pPr>
            <a:r>
              <a:rPr lang="en-AU" sz="3000" dirty="0"/>
              <a:t>Grace is for salvation</a:t>
            </a:r>
          </a:p>
          <a:p>
            <a:pPr marL="514350" indent="-514350">
              <a:buFont typeface="+mj-lt"/>
              <a:buAutoNum type="arabicPeriod"/>
            </a:pPr>
            <a:r>
              <a:rPr lang="en-AU" sz="3000" dirty="0"/>
              <a:t>Grace is for the assignment</a:t>
            </a:r>
          </a:p>
          <a:p>
            <a:pPr marL="514350" indent="-514350">
              <a:buFont typeface="+mj-lt"/>
              <a:buAutoNum type="arabicPeriod"/>
            </a:pPr>
            <a:r>
              <a:rPr lang="en-AU" sz="3000" dirty="0"/>
              <a:t>Grace is for reigning</a:t>
            </a:r>
          </a:p>
        </p:txBody>
      </p:sp>
      <p:pic>
        <p:nvPicPr>
          <p:cNvPr id="2050" name="Picture 2" descr="Image result for win the r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3821" y="3806548"/>
            <a:ext cx="4600179" cy="3051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2258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age result for mountain gl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609802"/>
            <a:ext cx="7164289" cy="4907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72470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2562</TotalTime>
  <Words>801</Words>
  <Application>Microsoft Office PowerPoint</Application>
  <PresentationFormat>On-screen Show (4:3)</PresentationFormat>
  <Paragraphs>47</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Grace… A Beautiful and Divine Exchange</vt:lpstr>
      <vt:lpstr>2 Cor 12:9</vt:lpstr>
      <vt:lpstr>Grace: A Beautiful and Divine Exchange </vt:lpstr>
      <vt:lpstr>So why Grace?</vt:lpstr>
      <vt:lpstr>PowerPoint Presentation</vt:lpstr>
    </vt:vector>
  </TitlesOfParts>
  <Company>Microsoft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Grace Liew</cp:lastModifiedBy>
  <cp:revision>374</cp:revision>
  <dcterms:created xsi:type="dcterms:W3CDTF">2014-04-01T16:35:38Z</dcterms:created>
  <dcterms:modified xsi:type="dcterms:W3CDTF">2016-10-24T02:26:41Z</dcterms:modified>
</cp:coreProperties>
</file>